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4"/>
  </p:notesMasterIdLst>
  <p:handoutMasterIdLst>
    <p:handoutMasterId r:id="rId15"/>
  </p:handoutMasterIdLst>
  <p:sldIdLst>
    <p:sldId id="334" r:id="rId5"/>
    <p:sldId id="316" r:id="rId6"/>
    <p:sldId id="337" r:id="rId7"/>
    <p:sldId id="343" r:id="rId8"/>
    <p:sldId id="342" r:id="rId9"/>
    <p:sldId id="336" r:id="rId10"/>
    <p:sldId id="324" r:id="rId11"/>
    <p:sldId id="346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R@THEEXPERTHUB.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/>
          <a:lstStyle/>
          <a:p>
            <a:r>
              <a:rPr lang="en-US" dirty="0"/>
              <a:t>Unlocking Real Estate Success: The Give-and-Take Revolution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8" y="70994"/>
            <a:ext cx="5918072" cy="2276856"/>
          </a:xfrm>
        </p:spPr>
        <p:txBody>
          <a:bodyPr/>
          <a:lstStyle/>
          <a:p>
            <a:r>
              <a:rPr lang="en-US" dirty="0"/>
              <a:t>Unlocking Real Estate Success: The Give-and-Take Revolution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>
          <a:xfrm>
            <a:off x="1307321" y="2041171"/>
            <a:ext cx="3707972" cy="37079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52" y="3777388"/>
            <a:ext cx="5918068" cy="3144965"/>
          </a:xfrm>
        </p:spPr>
        <p:txBody>
          <a:bodyPr/>
          <a:lstStyle/>
          <a:p>
            <a:r>
              <a:rPr lang="en-US" dirty="0"/>
              <a:t>Image of a helicopter over a cityscape or a modern expo setup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4F5699-3CB0-CFDD-CB14-109550AA72C0}"/>
              </a:ext>
            </a:extLst>
          </p:cNvPr>
          <p:cNvSpPr txBox="1">
            <a:spLocks/>
          </p:cNvSpPr>
          <p:nvPr/>
        </p:nvSpPr>
        <p:spPr>
          <a:xfrm>
            <a:off x="5116552" y="2734731"/>
            <a:ext cx="5918068" cy="3144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Presented by The Expert Hub</a:t>
            </a:r>
          </a:p>
        </p:txBody>
      </p:sp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702" y="660902"/>
            <a:ext cx="5151423" cy="2000817"/>
          </a:xfrm>
        </p:spPr>
        <p:txBody>
          <a:bodyPr/>
          <a:lstStyle/>
          <a:p>
            <a:r>
              <a:rPr lang="en-US" dirty="0"/>
              <a:t>A New Era in Real Estate Marketing</a:t>
            </a:r>
          </a:p>
        </p:txBody>
      </p:sp>
      <p:pic>
        <p:nvPicPr>
          <p:cNvPr id="7" name="Picture Placeholder 8" descr="Mountains at sunset">
            <a:extLst>
              <a:ext uri="{FF2B5EF4-FFF2-40B4-BE49-F238E27FC236}">
                <a16:creationId xmlns:a16="http://schemas.microsoft.com/office/drawing/2014/main" id="{DABEABE1-2983-8759-E3F7-CCC6330C6B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" r="23"/>
          <a:stretch/>
        </p:blipFill>
        <p:spPr>
          <a:xfrm>
            <a:off x="8197587" y="411831"/>
            <a:ext cx="3521337" cy="3521344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409859-3922-21F8-96F5-5170EDB5FFCE}"/>
              </a:ext>
            </a:extLst>
          </p:cNvPr>
          <p:cNvSpPr txBox="1">
            <a:spLocks/>
          </p:cNvSpPr>
          <p:nvPr/>
        </p:nvSpPr>
        <p:spPr>
          <a:xfrm>
            <a:off x="1418702" y="2813365"/>
            <a:ext cx="6640391" cy="2000817"/>
          </a:xfrm>
          <a:prstGeom prst="rect">
            <a:avLst/>
          </a:prstGeom>
        </p:spPr>
        <p:txBody>
          <a:bodyPr vert="horz" lIns="0" tIns="2743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1" i="0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 Today’s real estate market demands innovation and collaboration.</a:t>
            </a:r>
          </a:p>
          <a:p>
            <a:r>
              <a:rPr lang="en-US" sz="1200" dirty="0"/>
              <a:t> The Expert Hub introduces: The Give-and-Take Policy.</a:t>
            </a:r>
          </a:p>
          <a:p>
            <a:r>
              <a:rPr lang="en-US" sz="1200" dirty="0"/>
              <a:t> Imagine: An expo uniting developers, flat owners, and buyers.</a:t>
            </a:r>
          </a:p>
          <a:p>
            <a:r>
              <a:rPr lang="en-US" sz="1200" dirty="0"/>
              <a:t> Featuring helicopter site visits and bold marketing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05" y="736401"/>
            <a:ext cx="11932467" cy="1852046"/>
          </a:xfrm>
        </p:spPr>
        <p:txBody>
          <a:bodyPr/>
          <a:lstStyle/>
          <a:p>
            <a:r>
              <a:rPr lang="en-US" dirty="0"/>
              <a:t>The Give-and-Take Policy</a:t>
            </a:r>
            <a:br>
              <a:rPr lang="en-US" dirty="0"/>
            </a:br>
            <a:r>
              <a:rPr lang="en-US" dirty="0"/>
              <a:t>Our Collaborative Approach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Presented by The Expert Hub</a:t>
            </a:r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56606EF5-1CC7-5421-5CF4-C03704056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939" r="16939"/>
          <a:stretch/>
        </p:blipFill>
        <p:spPr/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F81FFFD-5067-5208-A703-B5E8637143BD}"/>
              </a:ext>
            </a:extLst>
          </p:cNvPr>
          <p:cNvSpPr txBox="1">
            <a:spLocks/>
          </p:cNvSpPr>
          <p:nvPr/>
        </p:nvSpPr>
        <p:spPr>
          <a:xfrm>
            <a:off x="1423504" y="3713848"/>
            <a:ext cx="7853678" cy="72664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We Give: Cutting-edge digital marketing (ads, VR tours, social media).</a:t>
            </a:r>
          </a:p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We Take: Access to your flats for promotion.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3B7DC2-BAA6-256D-3CAF-D77EC38152DD}"/>
              </a:ext>
            </a:extLst>
          </p:cNvPr>
          <p:cNvSpPr txBox="1">
            <a:spLocks/>
          </p:cNvSpPr>
          <p:nvPr/>
        </p:nvSpPr>
        <p:spPr>
          <a:xfrm>
            <a:off x="1423504" y="5167138"/>
            <a:ext cx="7853678" cy="726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Result:</a:t>
            </a:r>
          </a:p>
          <a:p>
            <a:r>
              <a:rPr lang="en-US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- Exposure for real estate companies.</a:t>
            </a:r>
          </a:p>
          <a:p>
            <a:r>
              <a:rPr lang="en-US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- Faster sales for flat owners.</a:t>
            </a:r>
          </a:p>
          <a:p>
            <a:r>
              <a:rPr lang="en-US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- Dream homes for buyers.</a:t>
            </a:r>
          </a:p>
        </p:txBody>
      </p:sp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Big Event</a:t>
            </a:r>
          </a:p>
        </p:txBody>
      </p:sp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Content:</a:t>
            </a:r>
          </a:p>
          <a:p>
            <a:r>
              <a:rPr lang="en-US" dirty="0"/>
              <a:t> A one-of-a-kind event where:</a:t>
            </a:r>
          </a:p>
          <a:p>
            <a:r>
              <a:rPr lang="en-US" dirty="0"/>
              <a:t>    1. Unite: Developers, agents, and owners under one banner.</a:t>
            </a:r>
          </a:p>
          <a:p>
            <a:r>
              <a:rPr lang="en-US" dirty="0"/>
              <a:t>    2. Simplify: VR tours, live demos, and expert advice for buyers.</a:t>
            </a:r>
          </a:p>
          <a:p>
            <a:r>
              <a:rPr lang="en-US" dirty="0"/>
              <a:t>    3. Amaze: Helicopter site visits for VIPs.</a:t>
            </a:r>
          </a:p>
          <a:p>
            <a:r>
              <a:rPr lang="en-US" dirty="0"/>
              <a:t>Closing Line: Not just an expo—a movement!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3B3A0DB-E603-6AA3-7F81-2543C867BC3C}"/>
              </a:ext>
            </a:extLst>
          </p:cNvPr>
          <p:cNvSpPr txBox="1">
            <a:spLocks/>
          </p:cNvSpPr>
          <p:nvPr/>
        </p:nvSpPr>
        <p:spPr>
          <a:xfrm>
            <a:off x="4745361" y="5677107"/>
            <a:ext cx="7359122" cy="3144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Presented by The Expert Hub EXPO</a:t>
            </a: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796" y="911683"/>
            <a:ext cx="10302240" cy="1852046"/>
          </a:xfrm>
        </p:spPr>
        <p:txBody>
          <a:bodyPr/>
          <a:lstStyle/>
          <a:p>
            <a:r>
              <a:rPr lang="en-US" dirty="0"/>
              <a:t>Site Visits with Impact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C780BDD-62B7-3E51-C2DE-09259F62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799" y="377595"/>
            <a:ext cx="10302237" cy="397191"/>
          </a:xfrm>
        </p:spPr>
        <p:txBody>
          <a:bodyPr/>
          <a:lstStyle/>
          <a:p>
            <a:r>
              <a:rPr lang="en-US" dirty="0"/>
              <a:t>The Helicopter Advantage</a:t>
            </a:r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725B8386-E42F-D077-8DB8-72FDF55D8CDE}"/>
              </a:ext>
            </a:extLst>
          </p:cNvPr>
          <p:cNvSpPr txBox="1">
            <a:spLocks/>
          </p:cNvSpPr>
          <p:nvPr/>
        </p:nvSpPr>
        <p:spPr>
          <a:xfrm>
            <a:off x="1532144" y="5747721"/>
            <a:ext cx="10302237" cy="3971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Content:</a:t>
            </a:r>
          </a:p>
          <a:p>
            <a:r>
              <a:rPr lang="en-US" sz="2000" dirty="0"/>
              <a:t>   Why settle for ground tours?</a:t>
            </a:r>
          </a:p>
          <a:p>
            <a:r>
              <a:rPr lang="en-US" sz="2000" dirty="0"/>
              <a:t>Benefits:</a:t>
            </a:r>
          </a:p>
          <a:p>
            <a:r>
              <a:rPr lang="en-US" sz="2000" dirty="0"/>
              <a:t>     Unique aerial perspectives of projects.</a:t>
            </a:r>
          </a:p>
          <a:p>
            <a:r>
              <a:rPr lang="en-US" sz="2000" dirty="0"/>
              <a:t>     Exclusivity and buzz for high-value clients.</a:t>
            </a:r>
          </a:p>
          <a:p>
            <a:r>
              <a:rPr lang="en-US" sz="2000" dirty="0"/>
              <a:t>     Stunning content for ads and social media.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4089059-DB5D-EF68-34BA-B58A1F055AC8}"/>
              </a:ext>
            </a:extLst>
          </p:cNvPr>
          <p:cNvSpPr txBox="1">
            <a:spLocks/>
          </p:cNvSpPr>
          <p:nvPr/>
        </p:nvSpPr>
        <p:spPr>
          <a:xfrm>
            <a:off x="1388796" y="1627942"/>
            <a:ext cx="10869596" cy="1852046"/>
          </a:xfrm>
          <a:prstGeom prst="rect">
            <a:avLst/>
          </a:prstGeom>
        </p:spPr>
        <p:txBody>
          <a:bodyPr vert="horz" lIns="0" tIns="2743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1" i="0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See Your Dream Home from the Sky—Only with </a:t>
            </a:r>
            <a:r>
              <a:rPr lang="en-US" sz="2000" dirty="0">
                <a:solidFill>
                  <a:schemeClr val="tx1"/>
                </a:solidFill>
              </a:rPr>
              <a:t>The Expert Hub</a:t>
            </a:r>
            <a:r>
              <a:rPr lang="en-US" sz="20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24485"/>
            <a:ext cx="5093480" cy="1280160"/>
          </a:xfrm>
        </p:spPr>
        <p:txBody>
          <a:bodyPr/>
          <a:lstStyle/>
          <a:p>
            <a:r>
              <a:rPr lang="en-US" dirty="0"/>
              <a:t>A Win-Win for 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3B4A-6ED2-64D9-BEC7-1B6C6697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327440"/>
            <a:ext cx="4846320" cy="4040574"/>
          </a:xfrm>
        </p:spPr>
        <p:txBody>
          <a:bodyPr/>
          <a:lstStyle/>
          <a:p>
            <a:r>
              <a:rPr lang="en-US" dirty="0"/>
              <a:t>Real Estate Companies: Massive exposure, zero hassle.</a:t>
            </a:r>
          </a:p>
          <a:p>
            <a:r>
              <a:rPr lang="en-US" dirty="0"/>
              <a:t>Flat Owners: Faster sales with our campaigns.</a:t>
            </a:r>
          </a:p>
          <a:p>
            <a:r>
              <a:rPr lang="en-US" dirty="0"/>
              <a:t>Buyers: Seamless, exciting property discovery.</a:t>
            </a:r>
          </a:p>
          <a:p>
            <a:r>
              <a:rPr lang="en-US" dirty="0"/>
              <a:t>The Expert Hub: A thriving network and top-tier reputation.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F1654-306D-262A-D360-5E5C2E6B3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402" y="2327441"/>
            <a:ext cx="4846320" cy="4040574"/>
          </a:xfrm>
        </p:spPr>
        <p:txBody>
          <a:bodyPr/>
          <a:lstStyle/>
          <a:p>
            <a:r>
              <a:rPr lang="en-US" dirty="0"/>
              <a:t>Are you a developer, agent, or flat owner?</a:t>
            </a:r>
          </a:p>
          <a:p>
            <a:r>
              <a:rPr lang="en-US" dirty="0"/>
              <a:t>Partner with The Expert Hub for the Expo.</a:t>
            </a:r>
          </a:p>
          <a:p>
            <a:r>
              <a:rPr lang="en-US" dirty="0"/>
              <a:t>Contact Us: </a:t>
            </a:r>
            <a:r>
              <a:rPr lang="en-US" dirty="0">
                <a:hlinkClick r:id="rId3"/>
              </a:rPr>
              <a:t>HR@THEEXPERTHUB.IN</a:t>
            </a:r>
            <a:r>
              <a:rPr lang="en-US" dirty="0"/>
              <a:t> 8939220422</a:t>
            </a:r>
          </a:p>
          <a:p>
            <a:r>
              <a:rPr lang="en-US" dirty="0"/>
              <a:t>Hurry: Limited spots—our chopper is ready to fly!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716139-634C-C73C-74EC-F3562E56A143}"/>
              </a:ext>
            </a:extLst>
          </p:cNvPr>
          <p:cNvSpPr txBox="1">
            <a:spLocks/>
          </p:cNvSpPr>
          <p:nvPr/>
        </p:nvSpPr>
        <p:spPr>
          <a:xfrm>
            <a:off x="1188117" y="1047280"/>
            <a:ext cx="4017626" cy="1280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It Works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E744CC-1638-DBF7-0BC4-A897639E243C}"/>
              </a:ext>
            </a:extLst>
          </p:cNvPr>
          <p:cNvSpPr txBox="1">
            <a:spLocks/>
          </p:cNvSpPr>
          <p:nvPr/>
        </p:nvSpPr>
        <p:spPr>
          <a:xfrm>
            <a:off x="6723402" y="129766"/>
            <a:ext cx="5093480" cy="1280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Call to Action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0AAD0C-81C7-9D46-2437-80A31D1DBF9A}"/>
              </a:ext>
            </a:extLst>
          </p:cNvPr>
          <p:cNvSpPr txBox="1">
            <a:spLocks/>
          </p:cNvSpPr>
          <p:nvPr/>
        </p:nvSpPr>
        <p:spPr>
          <a:xfrm>
            <a:off x="7088862" y="489985"/>
            <a:ext cx="4655591" cy="1280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Join the Revolution!</a:t>
            </a:r>
          </a:p>
        </p:txBody>
      </p:sp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Presented </a:t>
            </a:r>
            <a:b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by</a:t>
            </a:r>
            <a:b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The Expert Hub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4959" y="1625600"/>
            <a:ext cx="5251041" cy="4367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High-Impact Exposure: Your brand featured across expo materials and digital campaigns. 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VIP Helicopter Experience: Exclusive aerial tours for your team or clients. 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Targeted Audience: Connect with real estate leaders and eager buyers.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Marketing Boost: Leverage our ads, VR, and social media reach. 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Industry Prestige: Partner with an innovative real estate movement.</a:t>
            </a:r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172430" y="3229701"/>
            <a:ext cx="3043077" cy="30430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0609" y="3127248"/>
            <a:ext cx="6117381" cy="3017520"/>
          </a:xfrm>
        </p:spPr>
        <p:txBody>
          <a:bodyPr/>
          <a:lstStyle/>
          <a:p>
            <a:r>
              <a:rPr lang="en-US" dirty="0"/>
              <a:t>THE EXPERT HUB</a:t>
            </a:r>
          </a:p>
          <a:p>
            <a:r>
              <a:rPr lang="en-US" dirty="0"/>
              <a:t>8939 22 04 22</a:t>
            </a:r>
          </a:p>
          <a:p>
            <a:r>
              <a:rPr lang="en-US" dirty="0"/>
              <a:t>HR@THEEXPERTHUB.IN</a:t>
            </a:r>
          </a:p>
          <a:p>
            <a:r>
              <a:rPr lang="en-US" dirty="0"/>
              <a:t>WWW.THEEXPERTHUB.IN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{D162B7AE-B0A5-4E9B-BC1B-3DA9C7974057}tf89338750_win32</Template>
  <TotalTime>35</TotalTime>
  <Words>470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ADLaM Display</vt:lpstr>
      <vt:lpstr>Arial</vt:lpstr>
      <vt:lpstr>Calibri</vt:lpstr>
      <vt:lpstr>Univers</vt:lpstr>
      <vt:lpstr>GradientVTI</vt:lpstr>
      <vt:lpstr>Unlocking Real Estate Success: The Give-and-Take Revolution</vt:lpstr>
      <vt:lpstr>Unlocking Real Estate Success: The Give-and-Take Revolution</vt:lpstr>
      <vt:lpstr>A New Era in Real Estate Marketing</vt:lpstr>
      <vt:lpstr>The Give-and-Take Policy Our Collaborative Approach </vt:lpstr>
      <vt:lpstr> The Big Event</vt:lpstr>
      <vt:lpstr>Site Visits with Impact</vt:lpstr>
      <vt:lpstr>A Win-Win for All</vt:lpstr>
      <vt:lpstr>Presented  by  The Expert Hub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Nihaan Shah</dc:creator>
  <cp:lastModifiedBy>Nihaan Shah</cp:lastModifiedBy>
  <cp:revision>1</cp:revision>
  <dcterms:created xsi:type="dcterms:W3CDTF">2025-03-03T09:55:53Z</dcterms:created>
  <dcterms:modified xsi:type="dcterms:W3CDTF">2025-03-03T10:31:45Z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